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4" r:id="rId8"/>
    <p:sldId id="265" r:id="rId9"/>
    <p:sldId id="261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471" autoAdjust="0"/>
  </p:normalViewPr>
  <p:slideViewPr>
    <p:cSldViewPr snapToGrid="0">
      <p:cViewPr>
        <p:scale>
          <a:sx n="50" d="100"/>
          <a:sy n="50" d="100"/>
        </p:scale>
        <p:origin x="-1244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DC92A1A-0CA8-4F43-87B3-788A92C0E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F8C1CEE-E72A-4480-97CE-A30188D02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81C8D24-C028-4264-9B67-19B26602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26.06.2022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2D668AF-0AD7-4C33-8139-2D52160D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812BBB4-3885-47F6-8A74-4D17417B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91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72F6A66-6D07-4276-8605-342E42900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03883A25-C180-4C63-9B8C-01D0ACBBA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01CADAD-D40B-4AB5-AA08-DBA66A614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26.06.2022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80D34D2-F662-4BD9-AA5A-DF75CAD3C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4C9A000-0345-4F57-BF13-B3262852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90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5F9CE0F0-0E21-4762-ADFB-DEE3CC036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F551468B-BDFF-46F1-9880-6B9208DE9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7ABAA19-F763-45AD-8DB3-188C9B07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26.06.2022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DC45799-D1CA-4BCB-ADE9-7B7CA3F4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2236A19-9F5D-436F-A1DD-A247F1821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66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F05B838-1108-4BB4-9B35-E4AC833AB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900C07B-01C7-41AA-9F9E-31E44E81A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6696F9F-AE8A-4784-9460-51DF2ACB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26.06.2022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6C79414-A75E-44A0-9999-609E56DFC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72152F9-F598-44F7-B744-98457B193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45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1A81473-9ACD-4F2C-BCC6-CE5BC37E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773151E8-5771-47F3-9C64-8CD687126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DD7EA4E-2207-45F5-9DB7-3A5D02B2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26.06.2022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B373FA6-3B98-4C40-B4B8-1F5AC07DB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3F942E8-294D-4824-A02D-6D6B24A1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61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5F150C-E9AF-4A14-A1A3-AE849583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DD2D15D-E07E-4FF8-B9D8-1E496F3C6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9724C8D5-5F1E-42EB-9AE9-16F9C5F3F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5B0FFF1-CA28-4FB2-BDEA-0310B970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26.06.2022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E6CCE8E8-FC2C-4AF3-8DF3-39936EAD5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4597415-8D42-4488-A26C-F0438635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57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9A668BD-95C2-4B6A-A30E-E174BC097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37796407-D219-4785-8E8B-FFB55ABA0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340BBCC9-F762-4688-B8CF-4E2337EDC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DC242DD4-5D66-4338-B66A-0BC67B838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3517FF42-DE72-4B7A-A269-C761BA213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460DF6C9-4800-47C4-8017-F9A97938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26.06.2022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BCE5082F-14D0-439E-8308-93F4DE73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2017970F-48F9-4C02-BA63-81AAE077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46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662881-AB75-4D66-A348-20BBDBC7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8B27D517-182F-4974-8C51-EA10C7C3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26.06.2022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12A9999A-E560-4045-BCC6-EF08F1B4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C4263B2-1F2E-4166-850E-2DB611E43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43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A6A57453-4D6B-4A2D-8DFF-330185AEE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26.06.2022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7DED7160-6A68-4013-A45B-99253D2C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3193AEA5-5F10-4058-8F2C-AF5183BF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4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8DCF6B0-81B6-4C8D-8FC9-170F13AE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C4B8700-DA2B-40EB-97BB-538B001AA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2EF33C12-DD94-4CF4-8D0F-190C44D69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AFBF0BB-A471-438F-822C-20409F27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26.06.2022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32F2CB28-9FB7-4216-A346-A0EBF9F2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D6B5CCA-5FAF-413D-A3C2-9B784AE1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09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0F09310-DF53-4230-B821-900A61DFA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10BBDBF5-8452-4925-A7DE-AE14AAEDF3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6D2E3F00-1B10-4DA9-A479-F343DCD05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19943D42-CA03-4E2B-BE54-D866C91F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26.06.2022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AEF8738C-6982-41D0-884D-506C7045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3F2D655-4DA9-437E-93E1-8753D78C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13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5380D564-B24B-4A08-BDDB-720AA1915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A959100C-0A7F-489E-8669-809F5CF5B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7E41759-4737-41C6-91CB-937ACBC5B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B5A3C-ADDE-47A9-9B7B-78CFE6B69CA2}" type="datetimeFigureOut">
              <a:rPr lang="cs-CZ" smtClean="0"/>
              <a:t>26.06.2022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CCABF63-EB18-4A94-8C55-E89DF5F1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B03B0AF-6152-4638-BF6F-FABDDB613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60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9966419-5027-45F0-8198-3159426688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Prezentace ze stáže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16BE9DAA-BBF1-4180-9632-45F368E2D7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Chorvatsko, Split</a:t>
            </a:r>
          </a:p>
          <a:p>
            <a:r>
              <a:rPr lang="cs-CZ" dirty="0"/>
              <a:t>5. – 8. 6. 2022</a:t>
            </a:r>
          </a:p>
          <a:p>
            <a:r>
              <a:rPr lang="cs-CZ" dirty="0" smtClean="0"/>
              <a:t>Mgr. Klára Seifertová</a:t>
            </a:r>
          </a:p>
          <a:p>
            <a:r>
              <a:rPr lang="cs-CZ" dirty="0" smtClean="0"/>
              <a:t>Ing. Pavlína </a:t>
            </a:r>
            <a:r>
              <a:rPr lang="cs-CZ" dirty="0" err="1" smtClean="0"/>
              <a:t>Konkolská</a:t>
            </a:r>
            <a:endParaRPr lang="cs-CZ" dirty="0"/>
          </a:p>
        </p:txBody>
      </p:sp>
      <p:pic>
        <p:nvPicPr>
          <p:cNvPr id="1026" name="Picture 2" descr="Publicita - penizeproprahu">
            <a:extLst>
              <a:ext uri="{FF2B5EF4-FFF2-40B4-BE49-F238E27FC236}">
                <a16:creationId xmlns:a16="http://schemas.microsoft.com/office/drawing/2014/main" xmlns="" id="{4CC81F7D-98D4-45AD-874E-B8325AF17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186" y="420760"/>
            <a:ext cx="4959628" cy="79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2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A9961E5-90FD-425A-8FE8-8EF483CE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/>
              <a:t>Základní charakteristika </a:t>
            </a:r>
            <a:r>
              <a:rPr lang="cs-CZ" sz="4000" dirty="0" smtClean="0"/>
              <a:t>škol a školního systému</a:t>
            </a:r>
            <a:endParaRPr lang="cs-CZ" sz="4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32E7C4C-A21A-4813-8F3F-D0E52E1AC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 err="1" smtClean="0"/>
              <a:t>Kman-Kocunar</a:t>
            </a:r>
            <a:r>
              <a:rPr lang="cs-CZ" sz="2000" dirty="0" smtClean="0"/>
              <a:t> – státní škola v širším neturistickém centru města.  Adresa: </a:t>
            </a:r>
            <a:r>
              <a:rPr lang="cs-CZ" sz="2000" dirty="0" err="1" smtClean="0"/>
              <a:t>Benkovačka</a:t>
            </a:r>
            <a:r>
              <a:rPr lang="cs-CZ" sz="2000" dirty="0" smtClean="0"/>
              <a:t> 10, Split</a:t>
            </a:r>
          </a:p>
          <a:p>
            <a:r>
              <a:rPr lang="cs-CZ" sz="2000" dirty="0" err="1" smtClean="0"/>
              <a:t>Mertojak</a:t>
            </a:r>
            <a:r>
              <a:rPr lang="cs-CZ" sz="2000" dirty="0" smtClean="0"/>
              <a:t> – státní škola v širším neturistickém centru města. Adresa: </a:t>
            </a:r>
            <a:r>
              <a:rPr lang="cs-CZ" sz="2000" dirty="0" err="1" smtClean="0"/>
              <a:t>Doverska</a:t>
            </a:r>
            <a:r>
              <a:rPr lang="cs-CZ" sz="2000" dirty="0" smtClean="0"/>
              <a:t> Ul. 44, Split</a:t>
            </a:r>
          </a:p>
          <a:p>
            <a:r>
              <a:rPr lang="cs-CZ" sz="2000" dirty="0" smtClean="0"/>
              <a:t>České a chorvatské školství je na velice podobné úrovni, mají podobnou strukturu hodin (45 min), výuka začíná taktéž v 8:00 hod. Přestávky mají 5minutové, hlavní přestávku 30minutovou. Čas tráví většinou venku. Výrazný rozdíl oproti </a:t>
            </a:r>
            <a:r>
              <a:rPr lang="cs-CZ" sz="2000" dirty="0"/>
              <a:t>č</a:t>
            </a:r>
            <a:r>
              <a:rPr lang="cs-CZ" sz="2000" dirty="0" smtClean="0"/>
              <a:t>eskému školství je dvou a třísměnný provoz škol z důvodu velkého množství dětí. Dále pak výuka náboženství, kterou navštěvuje 90% žáků.</a:t>
            </a:r>
          </a:p>
          <a:p>
            <a:r>
              <a:rPr lang="cs-CZ" sz="2000" dirty="0" smtClean="0"/>
              <a:t>Začleňování žáků s OMJ probíhá v kmenových třídách s ostatními dětmi. Mají nárok na 70 hodin/</a:t>
            </a:r>
            <a:r>
              <a:rPr lang="cs-CZ" sz="2000" dirty="0" err="1" smtClean="0"/>
              <a:t>šk</a:t>
            </a:r>
            <a:r>
              <a:rPr lang="cs-CZ" sz="2000" dirty="0" smtClean="0"/>
              <a:t>. rok intenzivní výuky chorvatštiny přímo ve škole. Pokud je to nedostačující, mohou celý cyklus znovu opakovat (pouze však 2x).</a:t>
            </a:r>
          </a:p>
          <a:p>
            <a:r>
              <a:rPr lang="cs-CZ" sz="2000" dirty="0"/>
              <a:t>Pro děti s OMJ nemají žádného specializovaného pedagoga, který by se jim věnoval, vše je na pedagogovi samotném, který </a:t>
            </a:r>
            <a:r>
              <a:rPr lang="cs-CZ" sz="2000" dirty="0" smtClean="0"/>
              <a:t>ale má </a:t>
            </a:r>
            <a:r>
              <a:rPr lang="cs-CZ" sz="2000" dirty="0"/>
              <a:t>pro děti s OMJ zvláštní </a:t>
            </a:r>
            <a:r>
              <a:rPr lang="cs-CZ" sz="2000" dirty="0" smtClean="0"/>
              <a:t>materiály.</a:t>
            </a:r>
            <a:endParaRPr lang="cs-CZ" sz="2000" dirty="0"/>
          </a:p>
          <a:p>
            <a:r>
              <a:rPr lang="cs-CZ" sz="2000" dirty="0" smtClean="0"/>
              <a:t>Speciální třídy pro žáky s OMJ nejsou vyhrazeny.</a:t>
            </a:r>
            <a:endParaRPr lang="cs-CZ" sz="2000" dirty="0"/>
          </a:p>
          <a:p>
            <a:r>
              <a:rPr lang="cs-CZ" sz="2000" dirty="0" smtClean="0"/>
              <a:t>V chorvatském školství je propracovaný systém podpory pro práci s žáky s OMJ.</a:t>
            </a:r>
          </a:p>
        </p:txBody>
      </p:sp>
    </p:spTree>
    <p:extLst>
      <p:ext uri="{BB962C8B-B14F-4D97-AF65-F5344CB8AC3E}">
        <p14:creationId xmlns:p14="http://schemas.microsoft.com/office/powerpoint/2010/main" val="255514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4A7EAC-D235-4716-87C7-88AD3343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Kman</a:t>
            </a:r>
            <a:r>
              <a:rPr lang="cs-CZ" dirty="0" smtClean="0"/>
              <a:t> – </a:t>
            </a:r>
            <a:r>
              <a:rPr lang="cs-CZ" dirty="0" err="1" smtClean="0"/>
              <a:t>Kocunar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Mgr. Klára Seifertová</a:t>
            </a:r>
            <a:endParaRPr lang="cs-CZ" sz="5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C24059B-692E-4470-B912-8EBF4C796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700" dirty="0" smtClean="0"/>
              <a:t>Škola vyučuje ve dvousměnném provozu (ráno, odpoledne), 1x za 14 dní výměna (ti co chodili ráno, chodí odpoledne a naopak)</a:t>
            </a:r>
          </a:p>
          <a:p>
            <a:r>
              <a:rPr lang="cs-CZ" sz="1700" dirty="0" smtClean="0"/>
              <a:t>Ve škole není školní kuchyně ani jídelna</a:t>
            </a:r>
          </a:p>
          <a:p>
            <a:r>
              <a:rPr lang="cs-CZ" sz="1700" dirty="0" smtClean="0"/>
              <a:t>Přestávky ve škole jsou 5minutové, hlavní přestávky 30minutová, kterou děti tráví venku (vždy dozorující učitel)</a:t>
            </a:r>
          </a:p>
          <a:p>
            <a:r>
              <a:rPr lang="cs-CZ" sz="1700" dirty="0" smtClean="0"/>
              <a:t>Ve škole je mnoho společných prostor – knihovna, tělocvična, prostorné atrium, kde probíhají různé akce a vystoupení pro rodiče</a:t>
            </a:r>
          </a:p>
          <a:p>
            <a:r>
              <a:rPr lang="cs-CZ" sz="1700" dirty="0" smtClean="0"/>
              <a:t>Velmi zde dbají na výuku náboženství (až 90% dětí se výuky účastní)</a:t>
            </a:r>
          </a:p>
          <a:p>
            <a:r>
              <a:rPr lang="cs-CZ" sz="1700" dirty="0" smtClean="0"/>
              <a:t>Žáci s OMJ jsou integrováni ve třídách a není jim vyhrazená žádná speciální </a:t>
            </a:r>
            <a:r>
              <a:rPr lang="cs-CZ" sz="1700" dirty="0" smtClean="0"/>
              <a:t>péče</a:t>
            </a:r>
            <a:endParaRPr lang="cs-CZ" sz="1700" dirty="0" smtClean="0"/>
          </a:p>
          <a:p>
            <a:r>
              <a:rPr lang="cs-CZ" sz="1700" dirty="0" smtClean="0"/>
              <a:t>Každý žák s OMJ má nárok na 70 hod/školní rok intenzivního kurzu chorvatštiny, v případě potřeby můžou opakovat (max. však 2x) – hrazeno státem</a:t>
            </a:r>
          </a:p>
          <a:p>
            <a:r>
              <a:rPr lang="cs-CZ" sz="1700" dirty="0" smtClean="0"/>
              <a:t>Využívané výukové metody:</a:t>
            </a:r>
          </a:p>
          <a:p>
            <a:pPr marL="971550" lvl="1" indent="-514350">
              <a:buAutoNum type="arabicPeriod"/>
            </a:pPr>
            <a:r>
              <a:rPr lang="cs-CZ" sz="1700" dirty="0" smtClean="0"/>
              <a:t>Klasické – slovní (vysvětlování, přednáška, práce s textem); názorně – demonstrační (předvádění a pozorování, práce s obrazem, instruktáž); </a:t>
            </a:r>
            <a:r>
              <a:rPr lang="cs-CZ" sz="1700" dirty="0" err="1" smtClean="0"/>
              <a:t>dovednostně</a:t>
            </a:r>
            <a:r>
              <a:rPr lang="cs-CZ" sz="1700" dirty="0" smtClean="0"/>
              <a:t> praktické (napodobování) </a:t>
            </a:r>
          </a:p>
          <a:p>
            <a:pPr marL="971550" lvl="1" indent="-514350">
              <a:buAutoNum type="arabicPeriod"/>
            </a:pPr>
            <a:r>
              <a:rPr lang="cs-CZ" sz="1700" dirty="0" smtClean="0"/>
              <a:t>Aktivizující – diskuze, didaktické hry</a:t>
            </a:r>
          </a:p>
          <a:p>
            <a:pPr marL="971550" lvl="1" indent="-514350">
              <a:buAutoNum type="arabicPeriod"/>
            </a:pPr>
            <a:r>
              <a:rPr lang="cs-CZ" sz="1700" dirty="0" smtClean="0"/>
              <a:t>Komplexní – frontální výuky, skupinová výuky, partnerská výuky, individuální výuka, projektová výuka</a:t>
            </a:r>
            <a:endParaRPr lang="cs-CZ" sz="1700" dirty="0"/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93825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4A7EAC-D235-4716-87C7-88AD3343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Mertojak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sz="2000" dirty="0" smtClean="0"/>
              <a:t>Ing. Pavlína </a:t>
            </a:r>
            <a:r>
              <a:rPr lang="cs-CZ" sz="2000" dirty="0" err="1" smtClean="0"/>
              <a:t>Konkolská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C24059B-692E-4470-B912-8EBF4C796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700" dirty="0" smtClean="0"/>
              <a:t>Škola na periferii, založena v roce 1983, výuka probíhá ve dvou směnách – 30 tříd – 600 žáků, v minulosti i třísměnný provoz, povinná školní docházka je 8 let</a:t>
            </a:r>
          </a:p>
          <a:p>
            <a:r>
              <a:rPr lang="cs-CZ" sz="1700" dirty="0" smtClean="0"/>
              <a:t>O přestávkách žáci využívají prostory před školou a otevřenou tělocvičnu ve vestibulu školy nebo prostory dobře vybavené  knihovny. Školní družina, kuchyně ani jídelna ve škole nejsou.</a:t>
            </a:r>
          </a:p>
          <a:p>
            <a:r>
              <a:rPr lang="cs-CZ" sz="1700" dirty="0" smtClean="0"/>
              <a:t>Ve třídách je 18 – 27 dětí, vyučovací hodina je klasicky 45 minut. Na školách mají žáci k dispozici psychologa, logopeda, sociálního pedagoga, speciálního pedagoga, knihovnici i rehabilitační pracovnici /žáci se speciálními potřebami/ </a:t>
            </a:r>
          </a:p>
          <a:p>
            <a:r>
              <a:rPr lang="cs-CZ" sz="1700" dirty="0" smtClean="0"/>
              <a:t>Zajímavostí je výuka náboženství po celou dobu základního vzdělávání. Výuka anglického jazyka začíná již v 1. třídě a od 4. třídy přibývá další cizí jazyk. Od 5. třídy je povinný předmět výpočetní technika. </a:t>
            </a:r>
          </a:p>
          <a:p>
            <a:r>
              <a:rPr lang="cs-CZ" sz="1700" dirty="0" smtClean="0"/>
              <a:t>Žáci s OMJ jsou zařazeni do kmenových tříd, nemají speciálního pedagoga ani asistenta, absolvují 70 hodin/ </a:t>
            </a:r>
            <a:r>
              <a:rPr lang="cs-CZ" sz="1700" dirty="0" err="1" smtClean="0"/>
              <a:t>šk</a:t>
            </a:r>
            <a:r>
              <a:rPr lang="cs-CZ" sz="1700" dirty="0" smtClean="0"/>
              <a:t>. rok chorvatštiny, v případě neúspěchu mohou opakovat /dotováno státem/</a:t>
            </a:r>
          </a:p>
          <a:p>
            <a:r>
              <a:rPr lang="cs-CZ" sz="1700" dirty="0" smtClean="0"/>
              <a:t>Při práci s žáky s OMJ jsou využívány mimo klasických metod výuky i  různé pomůcky /notebooky, pracovní sešity, názorné obrázky, pexeso/</a:t>
            </a:r>
          </a:p>
          <a:p>
            <a:r>
              <a:rPr lang="cs-CZ" sz="1700" dirty="0" smtClean="0"/>
              <a:t>Multikulturní výchovou jsou žáci vedeni k toleranci ve všech oblastech</a:t>
            </a:r>
            <a:endParaRPr lang="cs-CZ" sz="1700" dirty="0" smtClean="0"/>
          </a:p>
        </p:txBody>
      </p:sp>
    </p:spTree>
    <p:extLst>
      <p:ext uri="{BB962C8B-B14F-4D97-AF65-F5344CB8AC3E}">
        <p14:creationId xmlns:p14="http://schemas.microsoft.com/office/powerpoint/2010/main" val="241199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7AAB714-D874-4358-9DBF-07B01FCE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Využití poznatků ze stáže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C27CE40-837C-4EB8-BCFB-FC321C38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Využití klasických, aktivizujících i komplexních metod v praxi u žáků s OMJ dle situace</a:t>
            </a:r>
          </a:p>
          <a:p>
            <a:r>
              <a:rPr lang="cs-CZ" dirty="0" smtClean="0"/>
              <a:t>Zapojit žáky s OMJ ve větší míře do dění v kmenových třídách</a:t>
            </a:r>
          </a:p>
          <a:p>
            <a:r>
              <a:rPr lang="cs-CZ" dirty="0" smtClean="0"/>
              <a:t>Častěji vyhodnocovat každý, i malý  pokrok v českém jazyce</a:t>
            </a:r>
          </a:p>
          <a:p>
            <a:r>
              <a:rPr lang="cs-CZ" dirty="0" smtClean="0"/>
              <a:t>Využít různorodé pomůcky pro zjednodušení a pochopení českého jazyka</a:t>
            </a:r>
          </a:p>
          <a:p>
            <a:r>
              <a:rPr lang="cs-CZ" dirty="0" smtClean="0"/>
              <a:t>Mezipředmětové vazby využít pro jednodušší zapojení se do kolektivu a osvojení si českého jazyka </a:t>
            </a:r>
            <a:r>
              <a:rPr lang="cs-CZ" dirty="0" smtClean="0"/>
              <a:t>/výtvarná</a:t>
            </a:r>
            <a:r>
              <a:rPr lang="cs-CZ" dirty="0" smtClean="0"/>
              <a:t>, tělesná, hudební </a:t>
            </a:r>
            <a:r>
              <a:rPr lang="cs-CZ" dirty="0" smtClean="0"/>
              <a:t>výchova/</a:t>
            </a:r>
            <a:endParaRPr lang="cs-CZ" dirty="0" smtClean="0"/>
          </a:p>
          <a:p>
            <a:r>
              <a:rPr lang="cs-CZ" dirty="0" smtClean="0"/>
              <a:t>Zvýšit důležitost sebereflexe a samostatnosti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661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240128E-9201-44D4-B76D-D51B93263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Závěrečné zhodnocení, přínos stáže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FE83E5E-C79A-4961-895F-AB9BA41C5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Seznámení s fungováním chorvatského školství</a:t>
            </a:r>
          </a:p>
          <a:p>
            <a:r>
              <a:rPr lang="cs-CZ" dirty="0" smtClean="0"/>
              <a:t>Důraz na rozvoj individuálního potenciálu žáků s OMJ</a:t>
            </a:r>
          </a:p>
          <a:p>
            <a:r>
              <a:rPr lang="cs-CZ" dirty="0" smtClean="0"/>
              <a:t>Seznámení se začleňováním, formami a metodami práce s žáky s OMJ</a:t>
            </a:r>
          </a:p>
          <a:p>
            <a:r>
              <a:rPr lang="cs-CZ" dirty="0" smtClean="0"/>
              <a:t>Inspirace se začleňování žáků s OMJ do kolektivu</a:t>
            </a:r>
          </a:p>
          <a:p>
            <a:r>
              <a:rPr lang="cs-CZ" dirty="0" smtClean="0"/>
              <a:t>Chorvatský školní systém je založený na otevřenosti a toleranci – problémy s interakcí nebo s etnickým </a:t>
            </a:r>
            <a:r>
              <a:rPr lang="cs-CZ" dirty="0" smtClean="0"/>
              <a:t>vyčleňováním </a:t>
            </a:r>
            <a:r>
              <a:rPr lang="cs-CZ" dirty="0" smtClean="0"/>
              <a:t>se u nich nevyskytují</a:t>
            </a:r>
          </a:p>
        </p:txBody>
      </p:sp>
    </p:spTree>
    <p:extLst>
      <p:ext uri="{BB962C8B-B14F-4D97-AF65-F5344CB8AC3E}">
        <p14:creationId xmlns:p14="http://schemas.microsoft.com/office/powerpoint/2010/main" val="3338457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F90A25A-E506-4D73-B878-517226B8A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13" y="0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 smtClean="0"/>
              <a:t>Fotodokumentace </a:t>
            </a:r>
            <a:r>
              <a:rPr lang="cs-CZ" dirty="0" err="1" smtClean="0"/>
              <a:t>Kman</a:t>
            </a:r>
            <a:r>
              <a:rPr lang="cs-CZ" dirty="0" smtClean="0"/>
              <a:t> - </a:t>
            </a:r>
            <a:r>
              <a:rPr lang="cs-CZ" dirty="0" err="1" smtClean="0"/>
              <a:t>Kocunar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4178" y="1845900"/>
            <a:ext cx="5436480" cy="40773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939" y="422059"/>
            <a:ext cx="2573792" cy="36958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23" y="3781873"/>
            <a:ext cx="3284933" cy="28209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23" y="1166339"/>
            <a:ext cx="4122813" cy="249495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638" y="4210496"/>
            <a:ext cx="2054093" cy="23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50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4163" y="365125"/>
            <a:ext cx="10515600" cy="1325563"/>
          </a:xfrm>
        </p:spPr>
        <p:txBody>
          <a:bodyPr/>
          <a:lstStyle/>
          <a:p>
            <a:r>
              <a:rPr lang="cs-CZ" dirty="0" smtClean="0"/>
              <a:t>Fotodokumentace </a:t>
            </a:r>
            <a:r>
              <a:rPr lang="cs-CZ" dirty="0" err="1" smtClean="0"/>
              <a:t>Mertojak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30" y="410389"/>
            <a:ext cx="2610985" cy="3601155"/>
          </a:xfrm>
          <a:prstGeom prst="rect">
            <a:avLst/>
          </a:prstGeom>
        </p:spPr>
      </p:pic>
      <p:pic>
        <p:nvPicPr>
          <p:cNvPr id="1026" name="Picture 2" descr="https://lh3.googleusercontent.com/pw/AM-JKLXs5HSXnpSL-8TSqueKKIup6Z10ieM9FYpWPxlu96jhIkSisdagDf438q_abNdoauP5bZTzKlAnM5YlNNU6KB5yqRhBTY6fY4sDZjBcN0VVzOG19c-Gqu946-L-eXgmLhBLOLDlo4wvsbXjJUNz8CZD3A=w1218-h914-no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92" y="1260896"/>
            <a:ext cx="7863404" cy="21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92" y="3548270"/>
            <a:ext cx="3435926" cy="3220278"/>
          </a:xfrm>
          <a:prstGeom prst="rect">
            <a:avLst/>
          </a:prstGeom>
        </p:spPr>
      </p:pic>
      <p:pic>
        <p:nvPicPr>
          <p:cNvPr id="1028" name="Picture 4" descr="https://lh3.googleusercontent.com/pw/AM-JKLVpvZ9IcW_RzIpaLtwKZckFOF4WfLgLlVdBIs1t9bsikCzCXvYcgGKsV7XduCaqJZ5V64jSCH0J1NZ4WxrxKzd3g4iEnwpiWeuCAdilz0sIQDTsyS01MsYrFhb9BKAzIk49XwbRkF3GkhszB7HcQL50gg=w1218-h914-no?authuser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478" y="3548270"/>
            <a:ext cx="4380818" cy="322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pw/AM-JKLXoY_d4QRg4Hd2_3xdrarao1MIKEB4GPFq-ZuacoxQPotVxSxwBlCEh0BiFokVF1bATAr3fYsFY1uffbSkZyZyBFgo1VTdLKNQh5zaYfKwrii4r3NAJomzi7KuEJYoiWe61hlGW72XkEhS_flxiD4rxuQ=w1218-h914-no?authuser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94" y="4146024"/>
            <a:ext cx="3356421" cy="262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960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D102CD-D004-4D37-A399-13FF715D9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813" y="4635121"/>
            <a:ext cx="10515600" cy="1325563"/>
          </a:xfrm>
        </p:spPr>
        <p:txBody>
          <a:bodyPr/>
          <a:lstStyle/>
          <a:p>
            <a:r>
              <a:rPr lang="cs-CZ" dirty="0"/>
              <a:t>Děkujeme za pozornost </a:t>
            </a:r>
          </a:p>
        </p:txBody>
      </p:sp>
      <p:pic>
        <p:nvPicPr>
          <p:cNvPr id="3" name="Picture 2" descr="Publicita - penizeproprahu">
            <a:extLst>
              <a:ext uri="{FF2B5EF4-FFF2-40B4-BE49-F238E27FC236}">
                <a16:creationId xmlns:a16="http://schemas.microsoft.com/office/drawing/2014/main" xmlns="" id="{A0D894F8-F25A-4F84-9E53-B6ED6E9DB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186" y="500375"/>
            <a:ext cx="4959628" cy="79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214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771</Words>
  <Application>Microsoft Office PowerPoint</Application>
  <PresentationFormat>Vlastní</PresentationFormat>
  <Paragraphs>49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Office</vt:lpstr>
      <vt:lpstr>Prezentace ze stáže</vt:lpstr>
      <vt:lpstr>Základní charakteristika škol a školního systému</vt:lpstr>
      <vt:lpstr>Kman – Kocunar Mgr. Klára Seifertová</vt:lpstr>
      <vt:lpstr>Mertojak  Ing. Pavlína Konkolská</vt:lpstr>
      <vt:lpstr>Využití poznatků ze stáže</vt:lpstr>
      <vt:lpstr>Závěrečné zhodnocení, přínos stáže</vt:lpstr>
      <vt:lpstr>Fotodokumentace Kman - Kocunar</vt:lpstr>
      <vt:lpstr>Fotodokumentace Mertojak</vt:lpstr>
      <vt:lpstr>Děkujeme za pozornost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ze stáže</dc:title>
  <dc:creator>Bílý Radim</dc:creator>
  <cp:lastModifiedBy>3PAD</cp:lastModifiedBy>
  <cp:revision>19</cp:revision>
  <dcterms:created xsi:type="dcterms:W3CDTF">2021-12-09T11:21:42Z</dcterms:created>
  <dcterms:modified xsi:type="dcterms:W3CDTF">2022-06-26T17:05:44Z</dcterms:modified>
</cp:coreProperties>
</file>